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4"/>
  </p:notesMasterIdLst>
  <p:handoutMasterIdLst>
    <p:handoutMasterId r:id="rId65"/>
  </p:handoutMasterIdLst>
  <p:sldIdLst>
    <p:sldId id="573"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455" r:id="rId16"/>
    <p:sldId id="1464" r:id="rId17"/>
    <p:sldId id="1476" r:id="rId18"/>
    <p:sldId id="1465" r:id="rId19"/>
    <p:sldId id="502" r:id="rId20"/>
    <p:sldId id="514" r:id="rId21"/>
    <p:sldId id="516" r:id="rId22"/>
    <p:sldId id="1473" r:id="rId23"/>
    <p:sldId id="1467" r:id="rId24"/>
    <p:sldId id="1468" r:id="rId25"/>
    <p:sldId id="1447" r:id="rId26"/>
    <p:sldId id="1477" r:id="rId27"/>
    <p:sldId id="599" r:id="rId28"/>
    <p:sldId id="597" r:id="rId29"/>
    <p:sldId id="595" r:id="rId30"/>
    <p:sldId id="592" r:id="rId31"/>
    <p:sldId id="598" r:id="rId32"/>
    <p:sldId id="1490" r:id="rId33"/>
    <p:sldId id="1478" r:id="rId34"/>
    <p:sldId id="1496" r:id="rId35"/>
    <p:sldId id="1491" r:id="rId36"/>
    <p:sldId id="1494" r:id="rId37"/>
    <p:sldId id="1492" r:id="rId38"/>
    <p:sldId id="1493" r:id="rId39"/>
    <p:sldId id="1487" r:id="rId40"/>
    <p:sldId id="1484" r:id="rId41"/>
    <p:sldId id="1481" r:id="rId42"/>
    <p:sldId id="1483" r:id="rId43"/>
    <p:sldId id="1480" r:id="rId44"/>
    <p:sldId id="1485" r:id="rId45"/>
    <p:sldId id="1489" r:id="rId46"/>
    <p:sldId id="665" r:id="rId47"/>
    <p:sldId id="1488" r:id="rId48"/>
    <p:sldId id="1469" r:id="rId49"/>
    <p:sldId id="1470" r:id="rId50"/>
    <p:sldId id="1486" r:id="rId51"/>
    <p:sldId id="1474" r:id="rId52"/>
    <p:sldId id="1475" r:id="rId53"/>
    <p:sldId id="1444" r:id="rId54"/>
    <p:sldId id="1449" r:id="rId55"/>
    <p:sldId id="1439" r:id="rId56"/>
    <p:sldId id="1462" r:id="rId57"/>
    <p:sldId id="1454" r:id="rId58"/>
    <p:sldId id="518" r:id="rId59"/>
    <p:sldId id="589" r:id="rId60"/>
    <p:sldId id="1495" r:id="rId61"/>
    <p:sldId id="587" r:id="rId62"/>
    <p:sldId id="1460"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573"/>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76"/>
            <p14:sldId id="1465"/>
            <p14:sldId id="502"/>
            <p14:sldId id="514"/>
            <p14:sldId id="516"/>
            <p14:sldId id="1473"/>
            <p14:sldId id="1467"/>
            <p14:sldId id="1468"/>
          </p14:sldIdLst>
        </p14:section>
        <p14:section name="Hichub" id="{4A910B9C-2A02-43C3-A7EE-573BE65F0061}">
          <p14:sldIdLst>
            <p14:sldId id="1447"/>
            <p14:sldId id="1477"/>
            <p14:sldId id="599"/>
            <p14:sldId id="597"/>
            <p14:sldId id="595"/>
            <p14:sldId id="592"/>
            <p14:sldId id="598"/>
            <p14:sldId id="1490"/>
            <p14:sldId id="1478"/>
          </p14:sldIdLst>
        </p14:section>
        <p14:section name="Summary" id="{6E5D1447-3FDB-4C18-AC71-C0BF3D70FFE1}">
          <p14:sldIdLst>
            <p14:sldId id="1496"/>
            <p14:sldId id="1491"/>
            <p14:sldId id="1494"/>
            <p14:sldId id="1492"/>
            <p14:sldId id="1493"/>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Lst>
        </p14:section>
        <p14:section name="Cell_Identity" id="{F0E830CC-CBF7-4797-8B05-9A87DACFA6CB}">
          <p14:sldIdLst>
            <p14:sldId id="1486"/>
            <p14:sldId id="1474"/>
            <p14:sldId id="1475"/>
            <p14:sldId id="1444"/>
          </p14:sldIdLst>
        </p14:section>
        <p14:section name="Protocol_bp" id="{BB7F5356-3C4C-4515-939B-F2D5A9E528D3}">
          <p14:sldIdLst>
            <p14:sldId id="1449"/>
            <p14:sldId id="1439"/>
            <p14:sldId id="1462"/>
            <p14:sldId id="1454"/>
            <p14:sldId id="518"/>
            <p14:sldId id="589"/>
            <p14:sldId id="1495"/>
            <p14:sldId id="587"/>
            <p14:sldId id="1460"/>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FF0000"/>
    <a:srgbClr val="2C2CFF"/>
    <a:srgbClr val="F9F2E0"/>
    <a:srgbClr val="FFC90E"/>
    <a:srgbClr val="4F4FFF"/>
    <a:srgbClr val="0000F7"/>
    <a:srgbClr val="00B050"/>
    <a:srgbClr val="AA9767"/>
    <a:srgbClr val="C70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45" autoAdjust="0"/>
    <p:restoredTop sz="79318" autoAdjust="0"/>
  </p:normalViewPr>
  <p:slideViewPr>
    <p:cSldViewPr snapToGrid="0">
      <p:cViewPr>
        <p:scale>
          <a:sx n="75" d="100"/>
          <a:sy n="75" d="100"/>
        </p:scale>
        <p:origin x="1224" y="40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9/7/2021</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3T03:02:46.26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3T03:02:46.26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3T03:02:46.26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3T03:02:46.26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3T03:02:46.28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3T03:02:46.28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3T03:02:46.26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3T03:02:46.26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3T03:02:46.27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9/7/2021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welcome, welcome to join my thesis defense. I hope to thank each one of you for being here. The chair, my supervisor, direct examine committee members and other audiences.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I am Xiang, I am very lucky to be here today and present the major component of my PhD work in Peng lab.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title is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311522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a:t>
            </a:r>
            <a:r>
              <a:rPr lang="en-US" sz="1800" b="0" i="0" dirty="0">
                <a:solidFill>
                  <a:srgbClr val="4D4E53"/>
                </a:solidFill>
                <a:effectLst/>
                <a:latin typeface="Univers55Roman"/>
              </a:rPr>
              <a:t>in two groups.</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endParaRPr lang="en-US" sz="1800" dirty="0">
              <a:solidFill>
                <a:srgbClr val="000000"/>
              </a:solidFill>
              <a:effectLst/>
              <a:latin typeface="Times New Roman" panose="02020603050405020304" pitchFamily="18" charset="0"/>
              <a:ea typeface="SimSun" panose="02010600030101010101" pitchFamily="2" charset="-122"/>
            </a:endParaRP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endParaRPr lang="en-US" sz="1800" dirty="0">
              <a:solidFill>
                <a:srgbClr val="000000"/>
              </a:solidFill>
              <a:effectLst/>
              <a:latin typeface="Times New Roman" panose="02020603050405020304" pitchFamily="18" charset="0"/>
              <a:ea typeface="SimSun" panose="02010600030101010101" pitchFamily="2" charset="-122"/>
            </a:endParaRP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Along with more evidences,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y axis shows the expression fold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in the red group, these upregulated genes are more enriched with increased accessibility sites. For blue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As expected, chromatin accessibility correlates with gene expression.</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also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at Tcf1 peaks located in distal regulatory regions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exhibited significant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more detail from binding mode will be talked later.</a:t>
            </a:r>
          </a:p>
        </p:txBody>
      </p:sp>
      <p:sp>
        <p:nvSpPr>
          <p:cNvPr id="4" name="Date Placeholder 3"/>
          <p:cNvSpPr>
            <a:spLocks noGrp="1"/>
          </p:cNvSpPr>
          <p:nvPr>
            <p:ph type="dt" idx="1"/>
          </p:nvPr>
        </p:nvSpPr>
        <p:spPr/>
        <p:txBody>
          <a:bodyPr/>
          <a:lstStyle/>
          <a:p>
            <a:fld id="{24A5CFAB-48BB-434F-8D1A-704705F37B4B}"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previous work are focusing on the impact close to nucleosome level. </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compartments; chromosome territories.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levels and each level reflects the correlation between structure and function.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levels and each level reflects the correlation between structure and function. </a:t>
            </a:r>
          </a:p>
          <a:p>
            <a:r>
              <a:rPr lang="en-US" dirty="0"/>
              <a:t>A typical representation of genome structure is contact matrix displayed in the left panel.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cells,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a:t>
            </a:r>
          </a:p>
          <a:p>
            <a:r>
              <a:rPr lang="en-US" dirty="0"/>
              <a:t>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19</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major directions in the past five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t>
            </a:r>
            <a:r>
              <a:rPr lang="en-US" sz="1200" b="0" i="0" dirty="0">
                <a:solidFill>
                  <a:srgbClr val="00395C"/>
                </a:solidFill>
                <a:effectLst/>
              </a:rPr>
              <a:t>Transcriptional regulation in T cells, such as function of regulatory T cells and identity of mature CD8 T cell.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395C"/>
                </a:solidFill>
                <a:effectLst/>
              </a:rPr>
              <a:t>Second, the computational study and I developed an application for network analysis in 3D genome, it is now public accessible under the name </a:t>
            </a:r>
            <a:r>
              <a:rPr lang="en-US" sz="1200" b="0" i="0" dirty="0" err="1">
                <a:solidFill>
                  <a:srgbClr val="00395C"/>
                </a:solidFill>
                <a:effectLst/>
              </a:rPr>
              <a:t>HiChub</a:t>
            </a:r>
            <a:r>
              <a:rPr lang="en-US" sz="1200" b="0" i="0" dirty="0">
                <a:solidFill>
                  <a:srgbClr val="00395C"/>
                </a:solidFill>
                <a:effectLst/>
              </a:rPr>
              <a:t>.</a:t>
            </a:r>
            <a:endParaRPr lang="en-US" sz="1100" b="0" i="0" dirty="0">
              <a:solidFill>
                <a:srgbClr val="00395C"/>
              </a:solidFill>
              <a:effectLst/>
            </a:endParaRPr>
          </a:p>
          <a:p>
            <a:r>
              <a:rPr lang="en-US" dirty="0"/>
              <a:t>Third, the post-transcriptional regulation in T cells. such as mRNA stability during T-cell activation.</a:t>
            </a:r>
          </a:p>
          <a:p>
            <a:r>
              <a:rPr lang="en-US" dirty="0"/>
              <a:t>Today I will mainly talk about the first two components.</a:t>
            </a:r>
          </a:p>
        </p:txBody>
      </p:sp>
      <p:sp>
        <p:nvSpPr>
          <p:cNvPr id="4" name="Date Placeholder 3"/>
          <p:cNvSpPr>
            <a:spLocks noGrp="1"/>
          </p:cNvSpPr>
          <p:nvPr>
            <p:ph type="dt" idx="1"/>
          </p:nvPr>
        </p:nvSpPr>
        <p:spPr/>
        <p:txBody>
          <a:bodyPr/>
          <a:lstStyle/>
          <a:p>
            <a:fld id="{E1BAADCF-3A83-42A5-82C1-FE07CCC7E712}"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screening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20</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First of all, from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also shut down.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look at the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As you can see, </a:t>
            </a:r>
          </a:p>
          <a:p>
            <a:r>
              <a:rPr lang="en-US" sz="1800" dirty="0">
                <a:effectLst/>
                <a:latin typeface="Times New Roman" panose="02020603050405020304" pitchFamily="18" charset="0"/>
                <a:ea typeface="SimSun" panose="02010600030101010101" pitchFamily="2" charset="-122"/>
              </a:rPr>
              <a:t>Tcf1 bound in multiple regions and three of them through direct binding.</a:t>
            </a:r>
          </a:p>
          <a:p>
            <a:r>
              <a:rPr lang="en-US" sz="1800" dirty="0">
                <a:effectLst/>
                <a:latin typeface="Times New Roman" panose="02020603050405020304" pitchFamily="18" charset="0"/>
                <a:ea typeface="SimSun" panose="02010600030101010101" pitchFamily="2" charset="-122"/>
              </a:rPr>
              <a:t>As result,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23</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To restrain chromatin accessibility and disengage chromatin interactions so that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24</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workflow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introduced previously. After some good evidence to show that this approach can bring more insights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help gene regulation networks study.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decided to make it a standalone tool and be accessible to public. Here is the detail of some technical detail.</a:t>
            </a:r>
          </a:p>
        </p:txBody>
      </p:sp>
      <p:sp>
        <p:nvSpPr>
          <p:cNvPr id="4" name="Slide Number Placeholder 3"/>
          <p:cNvSpPr>
            <a:spLocks noGrp="1"/>
          </p:cNvSpPr>
          <p:nvPr>
            <p:ph type="sldNum" sz="quarter" idx="10"/>
          </p:nvPr>
        </p:nvSpPr>
        <p:spPr/>
        <p:txBody>
          <a:bodyPr/>
          <a:lstStyle/>
          <a:p>
            <a:fld id="{FFFD2612-DEFE-4ACC-8924-D53ECD5A6EEA}" type="slidenum">
              <a:rPr lang="en-US" smtClean="0"/>
              <a:t>26</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p:txBody>
      </p:sp>
      <p:sp>
        <p:nvSpPr>
          <p:cNvPr id="4" name="Slide Number Placeholder 3"/>
          <p:cNvSpPr>
            <a:spLocks noGrp="1"/>
          </p:cNvSpPr>
          <p:nvPr>
            <p:ph type="sldNum" sz="quarter" idx="10"/>
          </p:nvPr>
        </p:nvSpPr>
        <p:spPr/>
        <p:txBody>
          <a:bodyPr/>
          <a:lstStyle/>
          <a:p>
            <a:fld id="{FFFD2612-DEFE-4ACC-8924-D53ECD5A6EEA}" type="slidenum">
              <a:rPr lang="en-US" smtClean="0"/>
              <a:t>27</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Contact heatmap shows the interaction strength matrix in WT.</a:t>
            </a:r>
          </a:p>
          <a:p>
            <a:pPr marL="0" marR="0" indent="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Contact matrix shows the interaction strength matrix in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indent="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Contact heatmap shows the difference (WT-</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of contact matrix. And the detected WT specific regions were annotated by the black boxes.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29</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30</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I will mainly talk about the first two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31</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3114615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36</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37</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38</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9/8/2021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40</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9/8/2021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41</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9/8/2021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43</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9/8/2021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44</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46</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major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9/8/2021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47</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51</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52</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it crosslink DNA that are physically close, and cut and restriction enzyme then ligate and sequencing.</a:t>
            </a:r>
          </a:p>
          <a:p>
            <a:r>
              <a:rPr lang="en-US" sz="1200" b="0" i="0" kern="1200" dirty="0">
                <a:solidFill>
                  <a:schemeClr val="tx1"/>
                </a:solidFill>
                <a:effectLst/>
                <a:latin typeface="+mn-lt"/>
                <a:ea typeface="+mn-ea"/>
                <a:cs typeface="+mn-cs"/>
              </a:rPr>
              <a:t>And the it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55</a:t>
            </a:fld>
            <a:endParaRPr lang="en-US"/>
          </a:p>
        </p:txBody>
      </p:sp>
    </p:spTree>
    <p:extLst>
      <p:ext uri="{BB962C8B-B14F-4D97-AF65-F5344CB8AC3E}">
        <p14:creationId xmlns:p14="http://schemas.microsoft.com/office/powerpoint/2010/main" val="5080133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57</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58</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59</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even though the raw material is the same,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a look </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screening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60</a:t>
            </a:fld>
            <a:endParaRPr lang="en-US"/>
          </a:p>
        </p:txBody>
      </p:sp>
    </p:spTree>
    <p:extLst>
      <p:ext uri="{BB962C8B-B14F-4D97-AF65-F5344CB8AC3E}">
        <p14:creationId xmlns:p14="http://schemas.microsoft.com/office/powerpoint/2010/main" val="157375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a look here.</a:t>
            </a:r>
            <a:endParaRPr lang="en-US" dirty="0"/>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transcription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simple representation of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like these multiple sites near gene Tcf7.</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9/7/2021</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9/7/2021</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9/7/2021</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9/7/2021</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9/7/2021</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9/7/2021</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9/7/2021</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9/7/2021</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9/7/2021</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9/7/2021</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9/7/2021</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9/7/2021</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9/7/2021</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26.png"/><Relationship Id="rId7" Type="http://schemas.openxmlformats.org/officeDocument/2006/relationships/image" Target="../media/image23.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3.png"/><Relationship Id="rId5" Type="http://schemas.openxmlformats.org/officeDocument/2006/relationships/image" Target="../media/image31.png"/><Relationship Id="rId10" Type="http://schemas.openxmlformats.org/officeDocument/2006/relationships/image" Target="../media/image22.tiff"/><Relationship Id="rId4" Type="http://schemas.openxmlformats.org/officeDocument/2006/relationships/image" Target="../media/image30.png"/><Relationship Id="rId9" Type="http://schemas.openxmlformats.org/officeDocument/2006/relationships/image" Target="../media/image23.jp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jp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38.png"/><Relationship Id="rId4" Type="http://schemas.openxmlformats.org/officeDocument/2006/relationships/image" Target="../media/image19.png"/><Relationship Id="rId9"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jp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1.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2.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1.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9.png"/><Relationship Id="rId7" Type="http://schemas.openxmlformats.org/officeDocument/2006/relationships/image" Target="../media/image50.emf"/><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jpg"/><Relationship Id="rId4" Type="http://schemas.openxmlformats.org/officeDocument/2006/relationships/image" Target="../media/image21.png"/><Relationship Id="rId9" Type="http://schemas.openxmlformats.org/officeDocument/2006/relationships/image" Target="../media/image52.emf"/></Relationships>
</file>

<file path=ppt/slides/_rels/slide2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3.png"/><Relationship Id="rId7"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jp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3.png"/><Relationship Id="rId7" Type="http://schemas.openxmlformats.org/officeDocument/2006/relationships/image" Target="../media/image22.tiff"/><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18.png"/><Relationship Id="rId9" Type="http://schemas.openxmlformats.org/officeDocument/2006/relationships/image" Target="../media/image6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1.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0.png"/></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65.png"/><Relationship Id="rId21" Type="http://schemas.openxmlformats.org/officeDocument/2006/relationships/customXml" Target="../ink/ink8.xml"/><Relationship Id="rId7" Type="http://schemas.openxmlformats.org/officeDocument/2006/relationships/customXml" Target="../ink/ink1.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notesSlide" Target="../notesSlides/notesSlide29.xml"/><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image" Target="../media/image67.png"/><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66.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jp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52.emf"/><Relationship Id="rId4" Type="http://schemas.openxmlformats.org/officeDocument/2006/relationships/image" Target="../media/image51.emf"/></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tiff"/><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tiff"/><Relationship Id="rId7" Type="http://schemas.openxmlformats.org/officeDocument/2006/relationships/image" Target="../media/image100.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22.tiff"/><Relationship Id="rId5" Type="http://schemas.openxmlformats.org/officeDocument/2006/relationships/image" Target="../media/image98.png"/><Relationship Id="rId10" Type="http://schemas.openxmlformats.org/officeDocument/2006/relationships/image" Target="../media/image23.jpg"/><Relationship Id="rId4" Type="http://schemas.openxmlformats.org/officeDocument/2006/relationships/image" Target="../media/image97.png"/><Relationship Id="rId9" Type="http://schemas.openxmlformats.org/officeDocument/2006/relationships/image" Target="../media/image21.png"/></Relationships>
</file>

<file path=ppt/slides/_rels/slide5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tif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13021" y="2577516"/>
            <a:ext cx="11374179" cy="961914"/>
          </a:xfrm>
        </p:spPr>
        <p:txBody>
          <a:bodyPr>
            <a:noAutofit/>
          </a:bodyPr>
          <a:lstStyle/>
          <a:p>
            <a:r>
              <a:rPr lang="en-US" sz="3600" b="1" kern="1200" dirty="0">
                <a:solidFill>
                  <a:srgbClr val="00395C"/>
                </a:solidFill>
                <a:effectLst/>
                <a:ea typeface="SimSun" panose="02010600030101010101" pitchFamily="2" charset="-122"/>
              </a:rPr>
              <a:t>Study of Transcriptional and Post-transcriptional Regulation in Immune Systems </a:t>
            </a:r>
            <a:endParaRPr lang="en-US" sz="96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524000" y="387145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Sep.08.2021</a:t>
            </a:r>
          </a:p>
        </p:txBody>
      </p:sp>
      <p:sp>
        <p:nvSpPr>
          <p:cNvPr id="5" name="Slide Number Placeholder 4">
            <a:extLst>
              <a:ext uri="{FF2B5EF4-FFF2-40B4-BE49-F238E27FC236}">
                <a16:creationId xmlns:a16="http://schemas.microsoft.com/office/drawing/2014/main" id="{824FECF8-7CEC-4E86-BAE4-A293F4E812AD}"/>
              </a:ext>
            </a:extLst>
          </p:cNvPr>
          <p:cNvSpPr>
            <a:spLocks noGrp="1"/>
          </p:cNvSpPr>
          <p:nvPr>
            <p:ph type="sldNum" sz="quarter" idx="12"/>
          </p:nvPr>
        </p:nvSpPr>
        <p:spPr/>
        <p:txBody>
          <a:bodyPr/>
          <a:lstStyle/>
          <a:p>
            <a:fld id="{05F13240-7A30-43F2-A891-57B4712D9498}" type="slidenum">
              <a:rPr lang="en-US" smtClean="0"/>
              <a:t>1</a:t>
            </a:fld>
            <a:endParaRPr lang="en-US" dirty="0"/>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5433237" y="82441"/>
            <a:ext cx="6758763" cy="1687811"/>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303B66BE-60BE-4A7F-8A47-4386434EBA86}"/>
              </a:ext>
            </a:extLst>
          </p:cNvPr>
          <p:cNvGrpSpPr/>
          <p:nvPr/>
        </p:nvGrpSpPr>
        <p:grpSpPr>
          <a:xfrm>
            <a:off x="2920465" y="5248359"/>
            <a:ext cx="6528258" cy="1062752"/>
            <a:chOff x="2284360" y="5194708"/>
            <a:chExt cx="6528258" cy="1062752"/>
          </a:xfrm>
        </p:grpSpPr>
        <p:grpSp>
          <p:nvGrpSpPr>
            <p:cNvPr id="14" name="Group 13">
              <a:extLst>
                <a:ext uri="{FF2B5EF4-FFF2-40B4-BE49-F238E27FC236}">
                  <a16:creationId xmlns:a16="http://schemas.microsoft.com/office/drawing/2014/main" id="{ECD0A9D9-13FA-49AE-BB83-26F43098E2D1}"/>
                </a:ext>
              </a:extLst>
            </p:cNvPr>
            <p:cNvGrpSpPr/>
            <p:nvPr/>
          </p:nvGrpSpPr>
          <p:grpSpPr>
            <a:xfrm>
              <a:off x="3199533" y="5194708"/>
              <a:ext cx="5613085" cy="1062752"/>
              <a:chOff x="1524000" y="5156115"/>
              <a:chExt cx="6512401" cy="1233022"/>
            </a:xfrm>
          </p:grpSpPr>
          <p:grpSp>
            <p:nvGrpSpPr>
              <p:cNvPr id="12" name="Group 11">
                <a:extLst>
                  <a:ext uri="{FF2B5EF4-FFF2-40B4-BE49-F238E27FC236}">
                    <a16:creationId xmlns:a16="http://schemas.microsoft.com/office/drawing/2014/main" id="{A30DA4AE-500D-4B4B-8FAC-94661B4569EB}"/>
                  </a:ext>
                </a:extLst>
              </p:cNvPr>
              <p:cNvGrpSpPr/>
              <p:nvPr/>
            </p:nvGrpSpPr>
            <p:grpSpPr>
              <a:xfrm>
                <a:off x="1524000" y="5156115"/>
                <a:ext cx="5182205" cy="1233022"/>
                <a:chOff x="2817628" y="5160957"/>
                <a:chExt cx="5182205" cy="1233022"/>
              </a:xfrm>
            </p:grpSpPr>
            <p:pic>
              <p:nvPicPr>
                <p:cNvPr id="9" name="Picture 8">
                  <a:extLst>
                    <a:ext uri="{FF2B5EF4-FFF2-40B4-BE49-F238E27FC236}">
                      <a16:creationId xmlns:a16="http://schemas.microsoft.com/office/drawing/2014/main" id="{EE88C43D-DFBD-4015-AF0B-638770B7095C}"/>
                    </a:ext>
                  </a:extLst>
                </p:cNvPr>
                <p:cNvPicPr>
                  <a:picLocks noChangeAspect="1"/>
                </p:cNvPicPr>
                <p:nvPr/>
              </p:nvPicPr>
              <p:blipFill rotWithShape="1">
                <a:blip r:embed="rId5"/>
                <a:srcRect l="25155" t="-1" b="61225"/>
                <a:stretch/>
              </p:blipFill>
              <p:spPr>
                <a:xfrm>
                  <a:off x="2817628" y="5207080"/>
                  <a:ext cx="3848947" cy="1186899"/>
                </a:xfrm>
                <a:prstGeom prst="rect">
                  <a:avLst/>
                </a:prstGeom>
              </p:spPr>
            </p:pic>
            <p:pic>
              <p:nvPicPr>
                <p:cNvPr id="11" name="Picture 10">
                  <a:extLst>
                    <a:ext uri="{FF2B5EF4-FFF2-40B4-BE49-F238E27FC236}">
                      <a16:creationId xmlns:a16="http://schemas.microsoft.com/office/drawing/2014/main" id="{863C4C5F-1FA7-46E6-8A56-A671F266B961}"/>
                    </a:ext>
                  </a:extLst>
                </p:cNvPr>
                <p:cNvPicPr>
                  <a:picLocks noChangeAspect="1"/>
                </p:cNvPicPr>
                <p:nvPr/>
              </p:nvPicPr>
              <p:blipFill rotWithShape="1">
                <a:blip r:embed="rId6"/>
                <a:srcRect b="20176"/>
                <a:stretch/>
              </p:blipFill>
              <p:spPr>
                <a:xfrm>
                  <a:off x="6664925" y="5160957"/>
                  <a:ext cx="1334908" cy="1186898"/>
                </a:xfrm>
                <a:prstGeom prst="rect">
                  <a:avLst/>
                </a:prstGeom>
              </p:spPr>
            </p:pic>
          </p:grpSp>
          <p:pic>
            <p:nvPicPr>
              <p:cNvPr id="1026" name="Picture 2">
                <a:extLst>
                  <a:ext uri="{FF2B5EF4-FFF2-40B4-BE49-F238E27FC236}">
                    <a16:creationId xmlns:a16="http://schemas.microsoft.com/office/drawing/2014/main" id="{8EBD5704-15DA-4F64-BB94-640D56FD11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2289" y="5165834"/>
                <a:ext cx="1154112" cy="1154112"/>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Oleg Kargaltsev">
              <a:extLst>
                <a:ext uri="{FF2B5EF4-FFF2-40B4-BE49-F238E27FC236}">
                  <a16:creationId xmlns:a16="http://schemas.microsoft.com/office/drawing/2014/main" id="{D1009D7E-EBDA-4B30-9747-8929FCF6A4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4360" y="5262181"/>
              <a:ext cx="641903" cy="962854"/>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TextBox 17">
            <a:extLst>
              <a:ext uri="{FF2B5EF4-FFF2-40B4-BE49-F238E27FC236}">
                <a16:creationId xmlns:a16="http://schemas.microsoft.com/office/drawing/2014/main" id="{25D5971E-E97C-463B-AB17-2ADCF01FBB69}"/>
              </a:ext>
            </a:extLst>
          </p:cNvPr>
          <p:cNvSpPr txBox="1"/>
          <p:nvPr/>
        </p:nvSpPr>
        <p:spPr>
          <a:xfrm>
            <a:off x="2662749" y="6240236"/>
            <a:ext cx="1172888" cy="461665"/>
          </a:xfrm>
          <a:prstGeom prst="rect">
            <a:avLst/>
          </a:prstGeom>
          <a:noFill/>
        </p:spPr>
        <p:txBody>
          <a:bodyPr wrap="square">
            <a:spAutoFit/>
          </a:bodyPr>
          <a:lstStyle/>
          <a:p>
            <a:pPr algn="ctr"/>
            <a:r>
              <a:rPr lang="en-US" sz="1200" b="0" i="0" dirty="0">
                <a:solidFill>
                  <a:srgbClr val="033C5A"/>
                </a:solidFill>
                <a:effectLst/>
              </a:rPr>
              <a:t>Oleg </a:t>
            </a:r>
            <a:r>
              <a:rPr lang="en-US" sz="1200" b="0" i="0" dirty="0" err="1">
                <a:solidFill>
                  <a:srgbClr val="033C5A"/>
                </a:solidFill>
                <a:effectLst/>
              </a:rPr>
              <a:t>Kargaltsev</a:t>
            </a:r>
            <a:endParaRPr lang="en-US" sz="1200" b="0" i="0" dirty="0">
              <a:solidFill>
                <a:srgbClr val="033C5A"/>
              </a:solidFill>
              <a:effectLst/>
            </a:endParaRPr>
          </a:p>
          <a:p>
            <a:pPr algn="ctr"/>
            <a:r>
              <a:rPr lang="en-US" sz="1200" dirty="0">
                <a:solidFill>
                  <a:srgbClr val="033C5A"/>
                </a:solidFill>
              </a:rPr>
              <a:t>Chair</a:t>
            </a:r>
            <a:endParaRPr lang="en-US" sz="1200" b="0" i="0" dirty="0">
              <a:solidFill>
                <a:srgbClr val="033C5A"/>
              </a:solidFill>
              <a:effectLst/>
            </a:endParaRPr>
          </a:p>
        </p:txBody>
      </p:sp>
      <p:sp>
        <p:nvSpPr>
          <p:cNvPr id="19" name="TextBox 18">
            <a:extLst>
              <a:ext uri="{FF2B5EF4-FFF2-40B4-BE49-F238E27FC236}">
                <a16:creationId xmlns:a16="http://schemas.microsoft.com/office/drawing/2014/main" id="{2B5A794E-72E6-421A-9AAE-F86B2A1D5885}"/>
              </a:ext>
            </a:extLst>
          </p:cNvPr>
          <p:cNvSpPr txBox="1"/>
          <p:nvPr/>
        </p:nvSpPr>
        <p:spPr>
          <a:xfrm>
            <a:off x="3828454" y="6244823"/>
            <a:ext cx="1172888" cy="461665"/>
          </a:xfrm>
          <a:prstGeom prst="rect">
            <a:avLst/>
          </a:prstGeom>
          <a:noFill/>
        </p:spPr>
        <p:txBody>
          <a:bodyPr wrap="square">
            <a:spAutoFit/>
          </a:bodyPr>
          <a:lstStyle/>
          <a:p>
            <a:pPr algn="ctr"/>
            <a:r>
              <a:rPr lang="en-US" sz="1200" b="0" i="0" dirty="0">
                <a:solidFill>
                  <a:srgbClr val="033C5A"/>
                </a:solidFill>
                <a:effectLst/>
              </a:rPr>
              <a:t>Weiqun Peng</a:t>
            </a:r>
          </a:p>
          <a:p>
            <a:pPr algn="ctr"/>
            <a:r>
              <a:rPr lang="en-US" sz="1200" b="0" i="0" dirty="0">
                <a:solidFill>
                  <a:srgbClr val="033C5A"/>
                </a:solidFill>
                <a:effectLst/>
              </a:rPr>
              <a:t>Director</a:t>
            </a:r>
          </a:p>
        </p:txBody>
      </p:sp>
      <p:sp>
        <p:nvSpPr>
          <p:cNvPr id="20" name="TextBox 19">
            <a:extLst>
              <a:ext uri="{FF2B5EF4-FFF2-40B4-BE49-F238E27FC236}">
                <a16:creationId xmlns:a16="http://schemas.microsoft.com/office/drawing/2014/main" id="{22316E86-B4F4-43E8-93D5-BB7BEBFA9078}"/>
              </a:ext>
            </a:extLst>
          </p:cNvPr>
          <p:cNvSpPr txBox="1"/>
          <p:nvPr/>
        </p:nvSpPr>
        <p:spPr>
          <a:xfrm>
            <a:off x="4964632" y="6249410"/>
            <a:ext cx="4557056" cy="461665"/>
          </a:xfrm>
          <a:prstGeom prst="rect">
            <a:avLst/>
          </a:prstGeom>
          <a:noFill/>
        </p:spPr>
        <p:txBody>
          <a:bodyPr wrap="square">
            <a:spAutoFit/>
          </a:bodyPr>
          <a:lstStyle/>
          <a:p>
            <a:pPr algn="ctr"/>
            <a:r>
              <a:rPr lang="en-US" sz="1200" b="0" i="0" dirty="0" err="1">
                <a:solidFill>
                  <a:srgbClr val="033C5A"/>
                </a:solidFill>
                <a:effectLst/>
              </a:rPr>
              <a:t>Xiangyun</a:t>
            </a:r>
            <a:r>
              <a:rPr lang="en-US" sz="1200" b="0" i="0" dirty="0">
                <a:solidFill>
                  <a:srgbClr val="033C5A"/>
                </a:solidFill>
                <a:effectLst/>
              </a:rPr>
              <a:t> </a:t>
            </a:r>
            <a:r>
              <a:rPr lang="en-US" sz="1200" b="0" i="0" dirty="0" err="1">
                <a:solidFill>
                  <a:srgbClr val="033C5A"/>
                </a:solidFill>
                <a:effectLst/>
              </a:rPr>
              <a:t>Qiu</a:t>
            </a:r>
            <a:r>
              <a:rPr lang="en-US" sz="1200" b="0" i="0" dirty="0">
                <a:solidFill>
                  <a:srgbClr val="033C5A"/>
                </a:solidFill>
                <a:effectLst/>
              </a:rPr>
              <a:t>         Mark Reeves             Chen Zeng                 Wei  Li                                                                                                       </a:t>
            </a:r>
          </a:p>
          <a:p>
            <a:pPr algn="ctr"/>
            <a:r>
              <a:rPr lang="en-US" sz="1200" b="0" i="0" dirty="0">
                <a:solidFill>
                  <a:srgbClr val="033C5A"/>
                </a:solidFill>
                <a:effectLst/>
              </a:rPr>
              <a:t>Committee</a:t>
            </a:r>
          </a:p>
        </p:txBody>
      </p:sp>
    </p:spTree>
    <p:extLst>
      <p:ext uri="{BB962C8B-B14F-4D97-AF65-F5344CB8AC3E}">
        <p14:creationId xmlns:p14="http://schemas.microsoft.com/office/powerpoint/2010/main" val="3170489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718321" y="2003166"/>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3203713" y="1319767"/>
            <a:ext cx="5406887" cy="4342564"/>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17</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775726" y="1164853"/>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6468297" y="813522"/>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19</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19</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838200" y="1315326"/>
            <a:ext cx="10515600" cy="4351338"/>
          </a:xfrm>
        </p:spPr>
        <p:txBody>
          <a:bodyPr>
            <a:normAutofit fontScale="85000" lnSpcReduction="20000"/>
          </a:bodyPr>
          <a:lstStyle/>
          <a:p>
            <a:r>
              <a:rPr lang="en-US" sz="3400" b="0" i="0" dirty="0">
                <a:solidFill>
                  <a:srgbClr val="00395C"/>
                </a:solidFill>
                <a:effectLst/>
              </a:rPr>
              <a:t>Transcriptional regulation in T cells</a:t>
            </a:r>
            <a:endParaRPr lang="en-US" sz="3000" b="0" i="0" dirty="0">
              <a:solidFill>
                <a:srgbClr val="00395C"/>
              </a:solidFill>
              <a:effectLst/>
            </a:endParaRPr>
          </a:p>
          <a:p>
            <a:pPr lvl="1"/>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Hai-Hui </a:t>
            </a:r>
            <a:r>
              <a:rPr lang="en-US" b="0" i="0" dirty="0" err="1">
                <a:solidFill>
                  <a:srgbClr val="00395C"/>
                </a:solidFill>
                <a:effectLst/>
              </a:rPr>
              <a:t>Xue</a:t>
            </a:r>
            <a:r>
              <a:rPr lang="en-US" b="0" i="0" dirty="0">
                <a:solidFill>
                  <a:srgbClr val="00395C"/>
                </a:solidFill>
                <a:effectLst/>
              </a:rPr>
              <a:t>, Accepted by Nature Communication</a:t>
            </a:r>
          </a:p>
          <a:p>
            <a:pPr lvl="1"/>
            <a:endParaRPr lang="en-US" b="0" i="0" dirty="0">
              <a:solidFill>
                <a:srgbClr val="00395C"/>
              </a:solidFill>
              <a:effectLst/>
            </a:endParaRPr>
          </a:p>
          <a:p>
            <a:pPr lvl="1"/>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a:t>
            </a:r>
            <a:r>
              <a:rPr lang="en-US" altLang="zh-CN" b="0" i="0" dirty="0">
                <a:solidFill>
                  <a:srgbClr val="00395C"/>
                </a:solidFill>
                <a:effectLst/>
              </a:rPr>
              <a:t>Weiqun </a:t>
            </a:r>
            <a:r>
              <a:rPr lang="en-US" b="0" i="0" dirty="0">
                <a:solidFill>
                  <a:srgbClr val="00395C"/>
                </a:solidFill>
                <a:effectLst/>
              </a:rPr>
              <a:t>Peng and Hai-Hui </a:t>
            </a:r>
            <a:r>
              <a:rPr lang="en-US" b="0" i="0" dirty="0" err="1">
                <a:solidFill>
                  <a:srgbClr val="00395C"/>
                </a:solidFill>
                <a:effectLst/>
              </a:rPr>
              <a:t>Xue</a:t>
            </a:r>
            <a:r>
              <a:rPr lang="en-US" b="0" i="0" dirty="0">
                <a:solidFill>
                  <a:srgbClr val="00395C"/>
                </a:solidFill>
                <a:effectLst/>
              </a:rPr>
              <a:t>, J Exp Med (2019)</a:t>
            </a:r>
            <a:endParaRPr lang="en-US" dirty="0">
              <a:solidFill>
                <a:srgbClr val="00395C"/>
              </a:solidFill>
            </a:endParaRPr>
          </a:p>
          <a:p>
            <a:pPr marL="0" indent="0">
              <a:buNone/>
            </a:pPr>
            <a:endParaRPr lang="en-US" b="0" i="0" dirty="0">
              <a:solidFill>
                <a:srgbClr val="00395C"/>
              </a:solidFill>
              <a:effectLst/>
            </a:endParaRPr>
          </a:p>
          <a:p>
            <a:r>
              <a:rPr lang="en-US" sz="3400" dirty="0">
                <a:solidFill>
                  <a:srgbClr val="00395C"/>
                </a:solidFill>
              </a:rPr>
              <a:t>Computational Study</a:t>
            </a:r>
          </a:p>
          <a:p>
            <a:pPr lvl="1"/>
            <a:r>
              <a:rPr lang="en-US" sz="2800" dirty="0">
                <a:solidFill>
                  <a:srgbClr val="00395C"/>
                </a:solidFill>
              </a:rPr>
              <a:t>Application for N</a:t>
            </a:r>
            <a:r>
              <a:rPr lang="en-US" sz="2800" b="0" i="0" dirty="0">
                <a:solidFill>
                  <a:srgbClr val="00395C"/>
                </a:solidFill>
                <a:effectLst/>
              </a:rPr>
              <a:t>etwork analysis in 3D Genome: </a:t>
            </a:r>
            <a:r>
              <a:rPr lang="en-US" sz="2800" b="0" i="0" dirty="0" err="1">
                <a:solidFill>
                  <a:srgbClr val="00395C"/>
                </a:solidFill>
                <a:effectLst/>
              </a:rPr>
              <a:t>HiChub</a:t>
            </a:r>
            <a:endParaRPr lang="en-US" sz="2800" b="0" i="0" dirty="0">
              <a:solidFill>
                <a:srgbClr val="00395C"/>
              </a:solidFill>
              <a:effectLst/>
            </a:endParaRPr>
          </a:p>
          <a:p>
            <a:pPr marL="0" indent="0">
              <a:buNone/>
            </a:pPr>
            <a:endParaRPr lang="en-US" b="0" i="0" dirty="0">
              <a:solidFill>
                <a:srgbClr val="00395C"/>
              </a:solidFill>
              <a:effectLst/>
            </a:endParaRPr>
          </a:p>
          <a:p>
            <a:r>
              <a:rPr lang="en-US" sz="3400" b="0" i="0" dirty="0">
                <a:solidFill>
                  <a:srgbClr val="00395C"/>
                </a:solidFill>
                <a:effectLst/>
              </a:rPr>
              <a:t>Post-transcriptional </a:t>
            </a:r>
            <a:r>
              <a:rPr lang="en-US" sz="3400" dirty="0">
                <a:solidFill>
                  <a:srgbClr val="00395C"/>
                </a:solidFill>
              </a:rPr>
              <a:t>r</a:t>
            </a:r>
            <a:r>
              <a:rPr lang="en-US" sz="3400" b="0" i="0" dirty="0">
                <a:solidFill>
                  <a:srgbClr val="00395C"/>
                </a:solidFill>
                <a:effectLst/>
              </a:rPr>
              <a:t>egulation in T cells</a:t>
            </a:r>
          </a:p>
          <a:p>
            <a:pPr lvl="1"/>
            <a:r>
              <a:rPr lang="en-US" b="0" i="0" dirty="0">
                <a:solidFill>
                  <a:srgbClr val="00395C"/>
                </a:solidFill>
                <a:effectLst/>
              </a:rPr>
              <a:t>Transcriptome-wide stability analysis uncovers LARP4-mediated NFB1 mRNA stabilization during T-cell activation. Tian Y.†, Zeng Z.†, </a:t>
            </a:r>
            <a:r>
              <a:rPr lang="en-US" b="0" i="0" u="sng" dirty="0">
                <a:solidFill>
                  <a:srgbClr val="00395C"/>
                </a:solidFill>
                <a:effectLst/>
              </a:rPr>
              <a:t>Xiang Li</a:t>
            </a:r>
            <a:r>
              <a:rPr lang="en-US" b="0" i="0" dirty="0">
                <a:solidFill>
                  <a:srgbClr val="00395C"/>
                </a:solidFill>
                <a:effectLst/>
              </a:rPr>
              <a:t>†, ..., Peng W. and Zhu J. Nucleic Acids Research (2020).</a:t>
            </a:r>
          </a:p>
          <a:p>
            <a:pPr lvl="1"/>
            <a:endParaRPr lang="en-US"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Major Projects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20</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21</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2763" y="3387528"/>
            <a:ext cx="3596831" cy="7545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3" name="Arrow: Right 42">
            <a:extLst>
              <a:ext uri="{FF2B5EF4-FFF2-40B4-BE49-F238E27FC236}">
                <a16:creationId xmlns:a16="http://schemas.microsoft.com/office/drawing/2014/main" id="{E8E122CB-2DB9-4365-AF2A-58B46BF6D125}"/>
              </a:ext>
            </a:extLst>
          </p:cNvPr>
          <p:cNvSpPr/>
          <p:nvPr/>
        </p:nvSpPr>
        <p:spPr>
          <a:xfrm>
            <a:off x="5069594" y="3668353"/>
            <a:ext cx="1315775" cy="89731"/>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09868"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23</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24</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26</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26</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27</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2841218" y="1076490"/>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2515243" y="4575960"/>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2515243" y="4575960"/>
                <a:ext cx="6703828" cy="1115947"/>
              </a:xfrm>
              <a:prstGeom prst="rect">
                <a:avLst/>
              </a:prstGeom>
              <a:blipFill>
                <a:blip r:embed="rId4"/>
                <a:stretch>
                  <a:fillRect b="-8197"/>
                </a:stretch>
              </a:blipFill>
            </p:spPr>
            <p:txBody>
              <a:bodyPr/>
              <a:lstStyle/>
              <a:p>
                <a:r>
                  <a:rPr lang="en-US">
                    <a:noFill/>
                  </a:rPr>
                  <a:t> </a:t>
                </a:r>
              </a:p>
            </p:txBody>
          </p:sp>
        </mc:Fallback>
      </mc:AlternateContent>
    </p:spTree>
    <p:extLst>
      <p:ext uri="{BB962C8B-B14F-4D97-AF65-F5344CB8AC3E}">
        <p14:creationId xmlns:p14="http://schemas.microsoft.com/office/powerpoint/2010/main" val="23934613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graph</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28</a:t>
            </a:fld>
            <a:endParaRPr lang="en-US"/>
          </a:p>
        </p:txBody>
      </p:sp>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9371035" y="2359665"/>
            <a:ext cx="2420472" cy="2262659"/>
          </a:xfrm>
          <a:prstGeom prst="rect">
            <a:avLst/>
          </a:prstGeom>
          <a:noFill/>
          <a:ln>
            <a:noFill/>
          </a:ln>
        </p:spPr>
      </p:pic>
      <p:pic>
        <p:nvPicPr>
          <p:cNvPr id="9" name="Picture 8">
            <a:extLst>
              <a:ext uri="{FF2B5EF4-FFF2-40B4-BE49-F238E27FC236}">
                <a16:creationId xmlns:a16="http://schemas.microsoft.com/office/drawing/2014/main" id="{D4C8F278-9B56-4535-8634-2F601AACDD1A}"/>
              </a:ext>
            </a:extLst>
          </p:cNvPr>
          <p:cNvPicPr/>
          <p:nvPr/>
        </p:nvPicPr>
        <p:blipFill>
          <a:blip r:embed="rId4"/>
          <a:stretch>
            <a:fillRect/>
          </a:stretch>
        </p:blipFill>
        <p:spPr>
          <a:xfrm>
            <a:off x="0" y="741643"/>
            <a:ext cx="5486400" cy="3133725"/>
          </a:xfrm>
          <a:prstGeom prst="rect">
            <a:avLst/>
          </a:prstGeom>
        </p:spPr>
      </p:pic>
      <p:pic>
        <p:nvPicPr>
          <p:cNvPr id="10" name="Picture 9">
            <a:extLst>
              <a:ext uri="{FF2B5EF4-FFF2-40B4-BE49-F238E27FC236}">
                <a16:creationId xmlns:a16="http://schemas.microsoft.com/office/drawing/2014/main" id="{901CB177-B52D-4163-B5A0-E640728F9251}"/>
              </a:ext>
            </a:extLst>
          </p:cNvPr>
          <p:cNvPicPr/>
          <p:nvPr/>
        </p:nvPicPr>
        <p:blipFill>
          <a:blip r:embed="rId5"/>
          <a:stretch>
            <a:fillRect/>
          </a:stretch>
        </p:blipFill>
        <p:spPr>
          <a:xfrm>
            <a:off x="1107765" y="3875368"/>
            <a:ext cx="3141779" cy="2788221"/>
          </a:xfrm>
          <a:prstGeom prst="rect">
            <a:avLst/>
          </a:prstGeom>
        </p:spPr>
      </p:pic>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586938" y="2297670"/>
            <a:ext cx="2420472" cy="2262659"/>
          </a:xfrm>
          <a:prstGeom prst="rect">
            <a:avLst/>
          </a:prstGeom>
          <a:noFill/>
          <a:ln>
            <a:noFill/>
          </a:ln>
        </p:spPr>
      </p:pic>
      <p:sp>
        <p:nvSpPr>
          <p:cNvPr id="2" name="Arrow: Right 1">
            <a:extLst>
              <a:ext uri="{FF2B5EF4-FFF2-40B4-BE49-F238E27FC236}">
                <a16:creationId xmlns:a16="http://schemas.microsoft.com/office/drawing/2014/main" id="{AE9E91AD-6688-4F49-BB34-D0AB264E3A3C}"/>
              </a:ext>
            </a:extLst>
          </p:cNvPr>
          <p:cNvSpPr/>
          <p:nvPr/>
        </p:nvSpPr>
        <p:spPr>
          <a:xfrm>
            <a:off x="8107948" y="3171055"/>
            <a:ext cx="1263087" cy="6256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85375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29</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30</a:t>
            </a:fld>
            <a:endParaRPr lang="en-US"/>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pic>
        <p:nvPicPr>
          <p:cNvPr id="46" name="Picture 45" descr="Image result for factory">
            <a:extLst>
              <a:ext uri="{FF2B5EF4-FFF2-40B4-BE49-F238E27FC236}">
                <a16:creationId xmlns:a16="http://schemas.microsoft.com/office/drawing/2014/main" id="{5AD2B2BF-BBD4-4C6A-9D06-92FEE4A32F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47" name="Arrow: Down 46">
            <a:extLst>
              <a:ext uri="{FF2B5EF4-FFF2-40B4-BE49-F238E27FC236}">
                <a16:creationId xmlns:a16="http://schemas.microsoft.com/office/drawing/2014/main" id="{88D60E6E-D940-4C4B-B5DD-35C7EF2F533B}"/>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75" name="Group 74">
            <a:extLst>
              <a:ext uri="{FF2B5EF4-FFF2-40B4-BE49-F238E27FC236}">
                <a16:creationId xmlns:a16="http://schemas.microsoft.com/office/drawing/2014/main" id="{A87343A5-FF0E-4093-98BC-8A2CCB03A18E}"/>
              </a:ext>
            </a:extLst>
          </p:cNvPr>
          <p:cNvGrpSpPr/>
          <p:nvPr/>
        </p:nvGrpSpPr>
        <p:grpSpPr>
          <a:xfrm>
            <a:off x="7016535" y="409064"/>
            <a:ext cx="4869720" cy="3787807"/>
            <a:chOff x="6693552" y="2769624"/>
            <a:chExt cx="4869720" cy="3787807"/>
          </a:xfrm>
        </p:grpSpPr>
        <p:sp>
          <p:nvSpPr>
            <p:cNvPr id="76" name="Right Brace 75">
              <a:extLst>
                <a:ext uri="{FF2B5EF4-FFF2-40B4-BE49-F238E27FC236}">
                  <a16:creationId xmlns:a16="http://schemas.microsoft.com/office/drawing/2014/main" id="{C081143A-8893-4FAD-B963-EBF1850E44BA}"/>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77" name="TextBox 76">
              <a:extLst>
                <a:ext uri="{FF2B5EF4-FFF2-40B4-BE49-F238E27FC236}">
                  <a16:creationId xmlns:a16="http://schemas.microsoft.com/office/drawing/2014/main" id="{C09328A0-1F01-48C5-BAE7-7EC2E592059A}"/>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7">
              <p14:nvContentPartPr>
                <p14:cNvPr id="78" name="Ink 77">
                  <a:extLst>
                    <a:ext uri="{FF2B5EF4-FFF2-40B4-BE49-F238E27FC236}">
                      <a16:creationId xmlns:a16="http://schemas.microsoft.com/office/drawing/2014/main" id="{042FDFB2-31A4-4ACE-84E4-35D19CCA8621}"/>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9" name="Ink 78">
                  <a:extLst>
                    <a:ext uri="{FF2B5EF4-FFF2-40B4-BE49-F238E27FC236}">
                      <a16:creationId xmlns:a16="http://schemas.microsoft.com/office/drawing/2014/main" id="{4106957A-8C40-407D-A02D-623B4178016E}"/>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0" name="Ink 79">
                  <a:extLst>
                    <a:ext uri="{FF2B5EF4-FFF2-40B4-BE49-F238E27FC236}">
                      <a16:creationId xmlns:a16="http://schemas.microsoft.com/office/drawing/2014/main" id="{61779CB2-5E02-4131-AFE4-CBADC898FB2B}"/>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81" name="Ink 80">
                  <a:extLst>
                    <a:ext uri="{FF2B5EF4-FFF2-40B4-BE49-F238E27FC236}">
                      <a16:creationId xmlns:a16="http://schemas.microsoft.com/office/drawing/2014/main" id="{1BB0E23E-ED34-4DB3-934D-C49F0E00A4F8}"/>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82" name="Rounded Rectangle 10">
              <a:extLst>
                <a:ext uri="{FF2B5EF4-FFF2-40B4-BE49-F238E27FC236}">
                  <a16:creationId xmlns:a16="http://schemas.microsoft.com/office/drawing/2014/main" id="{2437A076-66F1-43D6-8CD2-8127A0836CBF}"/>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F47FDCD-A3E3-41A0-81E8-7AD986AAF6C4}"/>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84" name="Bent Arrow 12">
              <a:extLst>
                <a:ext uri="{FF2B5EF4-FFF2-40B4-BE49-F238E27FC236}">
                  <a16:creationId xmlns:a16="http://schemas.microsoft.com/office/drawing/2014/main" id="{8BBE5CD7-2645-47A1-9657-9CA732BE1BD5}"/>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Rectangle 84">
              <a:extLst>
                <a:ext uri="{FF2B5EF4-FFF2-40B4-BE49-F238E27FC236}">
                  <a16:creationId xmlns:a16="http://schemas.microsoft.com/office/drawing/2014/main" id="{1FD659B3-88EB-4889-98BF-D54D80F8524B}"/>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86" name="Rectangle 85">
              <a:extLst>
                <a:ext uri="{FF2B5EF4-FFF2-40B4-BE49-F238E27FC236}">
                  <a16:creationId xmlns:a16="http://schemas.microsoft.com/office/drawing/2014/main" id="{00FA7958-67FB-4684-827C-75566428C4E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87" name="Rectangle 86">
              <a:extLst>
                <a:ext uri="{FF2B5EF4-FFF2-40B4-BE49-F238E27FC236}">
                  <a16:creationId xmlns:a16="http://schemas.microsoft.com/office/drawing/2014/main" id="{6AC04FCC-C167-42EA-A825-3B3F8196BAD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88" name="Rounded Rectangle 16">
              <a:extLst>
                <a:ext uri="{FF2B5EF4-FFF2-40B4-BE49-F238E27FC236}">
                  <a16:creationId xmlns:a16="http://schemas.microsoft.com/office/drawing/2014/main" id="{A9B358D1-927D-4060-958F-726F2AA808CB}"/>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9" name="Rounded Rectangle 17">
              <a:extLst>
                <a:ext uri="{FF2B5EF4-FFF2-40B4-BE49-F238E27FC236}">
                  <a16:creationId xmlns:a16="http://schemas.microsoft.com/office/drawing/2014/main" id="{01A42F86-02B0-4706-B9D1-817C1904E8F1}"/>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8FD534F4-EA74-4A84-93F1-78AF67AC79BC}"/>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91" name="Group 90">
              <a:extLst>
                <a:ext uri="{FF2B5EF4-FFF2-40B4-BE49-F238E27FC236}">
                  <a16:creationId xmlns:a16="http://schemas.microsoft.com/office/drawing/2014/main" id="{190E3507-4BD9-4F2E-86E9-0FAE89B7CEC1}"/>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100" name="Ink 99">
                    <a:extLst>
                      <a:ext uri="{FF2B5EF4-FFF2-40B4-BE49-F238E27FC236}">
                        <a16:creationId xmlns:a16="http://schemas.microsoft.com/office/drawing/2014/main" id="{7B9B5CC7-032A-4DD4-B074-DBF7623E1100}"/>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01" name="Ink 100">
                    <a:extLst>
                      <a:ext uri="{FF2B5EF4-FFF2-40B4-BE49-F238E27FC236}">
                        <a16:creationId xmlns:a16="http://schemas.microsoft.com/office/drawing/2014/main" id="{9B41170C-3493-4BCA-8A10-16A328C4E14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92" name="Ink 91">
                  <a:extLst>
                    <a:ext uri="{FF2B5EF4-FFF2-40B4-BE49-F238E27FC236}">
                      <a16:creationId xmlns:a16="http://schemas.microsoft.com/office/drawing/2014/main" id="{DDD3639E-866C-489F-9B47-0034C1C564AF}"/>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3" name="Ink 92">
                  <a:extLst>
                    <a:ext uri="{FF2B5EF4-FFF2-40B4-BE49-F238E27FC236}">
                      <a16:creationId xmlns:a16="http://schemas.microsoft.com/office/drawing/2014/main" id="{F00B6C7A-889D-4623-8D94-74BC8DE648C1}"/>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94" name="Ink 93">
                  <a:extLst>
                    <a:ext uri="{FF2B5EF4-FFF2-40B4-BE49-F238E27FC236}">
                      <a16:creationId xmlns:a16="http://schemas.microsoft.com/office/drawing/2014/main" id="{08FEEBAF-4BF8-46F4-93AF-57FC13DD46D8}"/>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95" name="Rectangle 94">
              <a:extLst>
                <a:ext uri="{FF2B5EF4-FFF2-40B4-BE49-F238E27FC236}">
                  <a16:creationId xmlns:a16="http://schemas.microsoft.com/office/drawing/2014/main" id="{F14788D0-F103-46DD-9B6D-8C545D3D8674}"/>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96" name="Rounded Rectangle 24">
              <a:extLst>
                <a:ext uri="{FF2B5EF4-FFF2-40B4-BE49-F238E27FC236}">
                  <a16:creationId xmlns:a16="http://schemas.microsoft.com/office/drawing/2014/main" id="{9BCCD0B4-B0F3-478C-8A14-22D557660983}"/>
                </a:ext>
              </a:extLst>
            </p:cNvPr>
            <p:cNvSpPr/>
            <p:nvPr/>
          </p:nvSpPr>
          <p:spPr>
            <a:xfrm>
              <a:off x="7234548" y="5151403"/>
              <a:ext cx="580571" cy="26125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97" name="Rounded Rectangle 25">
              <a:extLst>
                <a:ext uri="{FF2B5EF4-FFF2-40B4-BE49-F238E27FC236}">
                  <a16:creationId xmlns:a16="http://schemas.microsoft.com/office/drawing/2014/main" id="{A69CAC2F-B78D-46BC-BEAC-C43E40CE5FE1}"/>
                </a:ext>
              </a:extLst>
            </p:cNvPr>
            <p:cNvSpPr/>
            <p:nvPr/>
          </p:nvSpPr>
          <p:spPr>
            <a:xfrm>
              <a:off x="8813806" y="5156629"/>
              <a:ext cx="580571" cy="261257"/>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98" name="Rounded Rectangle 26">
              <a:extLst>
                <a:ext uri="{FF2B5EF4-FFF2-40B4-BE49-F238E27FC236}">
                  <a16:creationId xmlns:a16="http://schemas.microsoft.com/office/drawing/2014/main" id="{0DDF0117-BCC7-48BD-8301-CA70E72DA963}"/>
                </a:ext>
              </a:extLst>
            </p:cNvPr>
            <p:cNvSpPr/>
            <p:nvPr/>
          </p:nvSpPr>
          <p:spPr>
            <a:xfrm>
              <a:off x="10392228" y="5156630"/>
              <a:ext cx="580571" cy="26125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99" name="Rounded Rectangle 27">
              <a:extLst>
                <a:ext uri="{FF2B5EF4-FFF2-40B4-BE49-F238E27FC236}">
                  <a16:creationId xmlns:a16="http://schemas.microsoft.com/office/drawing/2014/main" id="{36800990-B2A0-427C-AC61-28313685EF53}"/>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31</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32</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399624325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33</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54116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34</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800" dirty="0">
              <a:solidFill>
                <a:srgbClr val="00395C"/>
              </a:solidFill>
            </a:endParaRPr>
          </a:p>
          <a:p>
            <a:pPr algn="ctr"/>
            <a:r>
              <a:rPr lang="en-US" sz="48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36</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052" y="1030122"/>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291849"/>
            <a:ext cx="10519748" cy="1846607"/>
            <a:chOff x="5639979" y="3826918"/>
            <a:chExt cx="5455002" cy="1846607"/>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489200" y="6010936"/>
            <a:ext cx="6121400" cy="369332"/>
          </a:xfrm>
          <a:prstGeom prst="rect">
            <a:avLst/>
          </a:prstGeom>
          <a:noFill/>
        </p:spPr>
        <p:txBody>
          <a:bodyPr wrap="square">
            <a:spAutoFit/>
          </a:bodyPr>
          <a:lstStyle/>
          <a:p>
            <a:r>
              <a:rPr lang="en-US" dirty="0"/>
              <a:t>https://www.jax.org/strain/030909</a:t>
            </a:r>
          </a:p>
        </p:txBody>
      </p:sp>
    </p:spTree>
    <p:extLst>
      <p:ext uri="{BB962C8B-B14F-4D97-AF65-F5344CB8AC3E}">
        <p14:creationId xmlns:p14="http://schemas.microsoft.com/office/powerpoint/2010/main" val="3754445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37</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9059164" y="1992035"/>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40</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Upregulated CCL5 production </a:t>
            </a:r>
            <a:endParaRPr lang="en-US" sz="3600" dirty="0">
              <a:solidFill>
                <a:srgbClr val="00395C"/>
              </a:solidFill>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41</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Downregulated </a:t>
            </a:r>
            <a:r>
              <a:rPr lang="en-US" sz="3600" b="0" i="0" u="none" strike="noStrike" baseline="0" dirty="0" err="1">
                <a:solidFill>
                  <a:srgbClr val="00395C"/>
                </a:solidFill>
                <a:latin typeface="TimesNewRomanPSMT"/>
              </a:rPr>
              <a:t>Myb</a:t>
            </a:r>
            <a:r>
              <a:rPr lang="en-US" sz="3600" b="0" i="0" u="none" strike="noStrike" baseline="0" dirty="0">
                <a:solidFill>
                  <a:srgbClr val="00395C"/>
                </a:solidFill>
                <a:latin typeface="TimesNewRomanPSMT"/>
              </a:rPr>
              <a:t> production </a:t>
            </a:r>
            <a:endParaRPr lang="en-US" sz="3600" dirty="0">
              <a:solidFill>
                <a:srgbClr val="00395C"/>
              </a:solidFill>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latin typeface="Times New Roman" panose="02020603050405020304" pitchFamily="18" charset="0"/>
              <a:ea typeface="Times New Roman" panose="02020603050405020304" pitchFamily="18" charset="0"/>
              <a:cs typeface="Arial" panose="020B0604020202020204" pitchFamily="34" charset="0"/>
            </a:endParaRPr>
          </a:p>
          <a:p>
            <a:pPr algn="ctr"/>
            <a:r>
              <a:rPr lang="en-US" sz="3600" b="1" dirty="0">
                <a:solidFill>
                  <a:srgbClr val="00395C"/>
                </a:solidFill>
                <a:effectLst/>
                <a:latin typeface="Times New Roman" panose="02020603050405020304" pitchFamily="18" charset="0"/>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latin typeface="Times New Roman" panose="02020603050405020304" pitchFamily="18" charset="0"/>
                <a:ea typeface="Times New Roman" panose="02020603050405020304" pitchFamily="18" charset="0"/>
                <a:cs typeface="Arial" panose="020B0604020202020204" pitchFamily="34" charset="0"/>
              </a:rPr>
              <a:t> </a:t>
            </a:r>
            <a:br>
              <a:rPr lang="en-US" sz="3600" dirty="0">
                <a:solidFill>
                  <a:srgbClr val="00395C"/>
                </a:solidFill>
                <a:effectLst/>
                <a:latin typeface="Times New Roman" panose="02020603050405020304" pitchFamily="18" charset="0"/>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43</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44</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46</a:t>
            </a:fld>
            <a:endParaRPr lang="en-US"/>
          </a:p>
        </p:txBody>
      </p:sp>
    </p:spTree>
    <p:extLst>
      <p:ext uri="{BB962C8B-B14F-4D97-AF65-F5344CB8AC3E}">
        <p14:creationId xmlns:p14="http://schemas.microsoft.com/office/powerpoint/2010/main" val="37461012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47</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48</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49</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5334315" y="621082"/>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55</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708415" y="1690688"/>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5710767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56</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57</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Architecture in </a:t>
            </a:r>
            <a:r>
              <a:rPr lang="en-US" sz="3600" dirty="0">
                <a:solidFill>
                  <a:srgbClr val="00B0F0"/>
                </a:solidFill>
              </a:rPr>
              <a:t>Transcription Regulation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58</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Tree>
    <p:extLst>
      <p:ext uri="{BB962C8B-B14F-4D97-AF65-F5344CB8AC3E}">
        <p14:creationId xmlns:p14="http://schemas.microsoft.com/office/powerpoint/2010/main" val="28980497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60</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32717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4A48-AD59-498D-BFAF-BE2FD55B99FB}"/>
              </a:ext>
            </a:extLst>
          </p:cNvPr>
          <p:cNvSpPr>
            <a:spLocks noGrp="1"/>
          </p:cNvSpPr>
          <p:nvPr>
            <p:ph type="title"/>
          </p:nvPr>
        </p:nvSpPr>
        <p:spPr/>
        <p:txBody>
          <a:bodyPr/>
          <a:lstStyle/>
          <a:p>
            <a:r>
              <a:rPr lang="en-US" dirty="0" err="1"/>
              <a:t>Cohesin</a:t>
            </a:r>
            <a:endParaRPr lang="en-US" dirty="0"/>
          </a:p>
        </p:txBody>
      </p:sp>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62</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Tree>
    <p:extLst>
      <p:ext uri="{BB962C8B-B14F-4D97-AF65-F5344CB8AC3E}">
        <p14:creationId xmlns:p14="http://schemas.microsoft.com/office/powerpoint/2010/main" val="22712426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34684</TotalTime>
  <Words>8033</Words>
  <Application>Microsoft Office PowerPoint</Application>
  <PresentationFormat>Widescreen</PresentationFormat>
  <Paragraphs>932</Paragraphs>
  <Slides>62</Slides>
  <Notes>50</Notes>
  <HiddenSlides>7</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62</vt:i4>
      </vt:variant>
    </vt:vector>
  </HeadingPairs>
  <TitlesOfParts>
    <vt:vector size="77" baseType="lpstr">
      <vt:lpstr>DIN Next</vt:lpstr>
      <vt:lpstr>HardingText-Regular2</vt:lpstr>
      <vt:lpstr>Noto Serif</vt:lpstr>
      <vt:lpstr>proxima-nova</vt:lpstr>
      <vt:lpstr>TimesNewRomanPS-ItalicMT</vt:lpstr>
      <vt:lpstr>TimesNewRomanPSMT</vt:lpstr>
      <vt:lpstr>Univers55Roman</vt:lpstr>
      <vt:lpstr>Arial</vt:lpstr>
      <vt:lpstr>Calibri</vt:lpstr>
      <vt:lpstr>Calibri Light</vt:lpstr>
      <vt:lpstr>Cambria Math</vt:lpstr>
      <vt:lpstr>Georgia</vt:lpstr>
      <vt:lpstr>Roboto</vt:lpstr>
      <vt:lpstr>Times New Roman</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PowerPoint Presentation</vt:lpstr>
      <vt:lpstr>Introduction of HiCHub Workflow</vt:lpstr>
      <vt:lpstr>Normalization Balances different samples</vt:lpstr>
      <vt:lpstr>From contact matrix to graph</vt:lpstr>
      <vt:lpstr>Workflow of identifying differential hubs</vt:lpstr>
      <vt:lpstr>Functional genomic evidence supporting HiCHub</vt:lpstr>
      <vt:lpstr>Application of HicHub on MicroC </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Architecture in Transcription Regulation</vt:lpstr>
      <vt:lpstr>PowerPoint Presentation</vt:lpstr>
      <vt:lpstr>Hub interaction changes vs gene expression changes</vt:lpstr>
      <vt:lpstr>PowerPoint Presentation</vt:lpstr>
      <vt:lpstr>Cohesin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Li, Xiang</cp:lastModifiedBy>
  <cp:revision>1262</cp:revision>
  <dcterms:created xsi:type="dcterms:W3CDTF">2018-04-23T21:48:17Z</dcterms:created>
  <dcterms:modified xsi:type="dcterms:W3CDTF">2021-09-08T04:20:40Z</dcterms:modified>
</cp:coreProperties>
</file>